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4"/>
  </p:notesMasterIdLst>
  <p:handoutMasterIdLst>
    <p:handoutMasterId r:id="rId65"/>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30" r:id="rId24"/>
    <p:sldId id="431" r:id="rId25"/>
    <p:sldId id="278" r:id="rId26"/>
    <p:sldId id="280" r:id="rId27"/>
    <p:sldId id="281" r:id="rId28"/>
    <p:sldId id="282" r:id="rId29"/>
    <p:sldId id="385" r:id="rId30"/>
    <p:sldId id="386" r:id="rId31"/>
    <p:sldId id="387" r:id="rId32"/>
    <p:sldId id="388" r:id="rId33"/>
    <p:sldId id="397" r:id="rId34"/>
    <p:sldId id="432" r:id="rId35"/>
    <p:sldId id="390" r:id="rId36"/>
    <p:sldId id="391" r:id="rId37"/>
    <p:sldId id="392" r:id="rId38"/>
    <p:sldId id="393" r:id="rId39"/>
    <p:sldId id="394" r:id="rId40"/>
    <p:sldId id="395" r:id="rId41"/>
    <p:sldId id="396" r:id="rId42"/>
    <p:sldId id="398" r:id="rId43"/>
    <p:sldId id="399" r:id="rId44"/>
    <p:sldId id="400" r:id="rId45"/>
    <p:sldId id="401" r:id="rId46"/>
    <p:sldId id="402" r:id="rId47"/>
    <p:sldId id="403" r:id="rId48"/>
    <p:sldId id="404" r:id="rId49"/>
    <p:sldId id="405" r:id="rId50"/>
    <p:sldId id="406" r:id="rId51"/>
    <p:sldId id="407" r:id="rId52"/>
    <p:sldId id="412" r:id="rId53"/>
    <p:sldId id="413" r:id="rId54"/>
    <p:sldId id="408" r:id="rId55"/>
    <p:sldId id="409" r:id="rId56"/>
    <p:sldId id="410" r:id="rId57"/>
    <p:sldId id="414" r:id="rId58"/>
    <p:sldId id="415" r:id="rId59"/>
    <p:sldId id="416" r:id="rId60"/>
    <p:sldId id="417" r:id="rId61"/>
    <p:sldId id="418" r:id="rId62"/>
    <p:sldId id="421" r:id="rId63"/>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30" autoAdjust="0"/>
    <p:restoredTop sz="65129" autoAdjust="0"/>
  </p:normalViewPr>
  <p:slideViewPr>
    <p:cSldViewPr snapToGrid="0">
      <p:cViewPr varScale="1">
        <p:scale>
          <a:sx n="42" d="100"/>
          <a:sy n="42" d="100"/>
        </p:scale>
        <p:origin x="2184" y="4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10-04-2017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10-04-2017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58s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por ejemplo: </a:t>
            </a:r>
            <a:r>
              <a:rPr lang="es-ES" sz="1200" b="0" i="0" kern="1200" dirty="0">
                <a:solidFill>
                  <a:schemeClr val="tx1"/>
                </a:solidFill>
                <a:effectLst/>
                <a:latin typeface="+mn-lt"/>
                <a:ea typeface="+mn-ea"/>
                <a:cs typeface="+mn-cs"/>
              </a:rPr>
              <a:t>características de un producto en específico que posee un proveedor y que obligue a los demás a reaccionar para mantenerse al ritmo, un ejemplo de esto podría ser Snapchat y Facebook.</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p>
          <a:p>
            <a:endParaRPr lang="es-PY" sz="1200" b="0" i="0" kern="1200" noProof="0" dirty="0">
              <a:solidFill>
                <a:schemeClr val="tx1"/>
              </a:solidFill>
              <a:effectLst/>
              <a:latin typeface="+mn-lt"/>
              <a:ea typeface="+mn-ea"/>
              <a:cs typeface="+mn-cs"/>
            </a:endParaRPr>
          </a:p>
          <a:p>
            <a:r>
              <a:rPr lang="es-PY" sz="1200" b="0" i="0" kern="1200" noProof="0" dirty="0">
                <a:solidFill>
                  <a:schemeClr val="tx1"/>
                </a:solidFill>
                <a:effectLst/>
                <a:latin typeface="+mn-lt"/>
                <a:ea typeface="+mn-ea"/>
                <a:cs typeface="+mn-cs"/>
              </a:rPr>
              <a:t>40s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específicas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 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Encajan en la categoría de mayor riesgo o mayor recompensa. Apostar en un proveedor visionario podría traer grandes beneficios en el mejor de los casos como por ejemplo el que aposto por </a:t>
            </a:r>
            <a:r>
              <a:rPr lang="es-ES" b="0" i="0" dirty="0" err="1">
                <a:solidFill>
                  <a:srgbClr val="333333"/>
                </a:solidFill>
                <a:effectLst/>
                <a:latin typeface="Georgia" panose="02040502050405020303" pitchFamily="18" charset="0"/>
              </a:rPr>
              <a:t>tableau</a:t>
            </a:r>
            <a:r>
              <a:rPr lang="es-ES" b="0" i="0" dirty="0">
                <a:solidFill>
                  <a:srgbClr val="333333"/>
                </a:solidFill>
                <a:effectLst/>
                <a:latin typeface="Georgia" panose="02040502050405020303" pitchFamily="18" charset="0"/>
              </a:rPr>
              <a:t>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30 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sus clientes por temor a no atenderlos correctamente al adquirir mas responsabilidades.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Aunque los aspirantes generalmente tiene un tamaño significativo con recursos financieros bien establecidos, pero por falta de visión, innovación o un entendimiento de las necesidades del mercado, estos no llegan a la </a:t>
            </a:r>
          </a:p>
          <a:p>
            <a:pPr algn="l">
              <a:buFont typeface="Arial" panose="020B0604020202020204" pitchFamily="34" charset="0"/>
              <a:buNone/>
            </a:pPr>
            <a:r>
              <a:rPr lang="es-ES" b="0" i="0" dirty="0">
                <a:solidFill>
                  <a:srgbClr val="333333"/>
                </a:solidFill>
                <a:effectLst/>
                <a:latin typeface="Georgia" panose="02040502050405020303" pitchFamily="18" charset="0"/>
              </a:rPr>
              <a:t>categoría de “líderes”.</a:t>
            </a:r>
          </a:p>
          <a:p>
            <a:pPr algn="l">
              <a:buFont typeface="Arial" panose="020B0604020202020204" pitchFamily="34" charset="0"/>
              <a:buNone/>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además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Demuestran la visión necesaria para mantener su posición en el mercado a medida que estos evolucionan.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 diferencia de los demás, los líderes suelen poseer una gran base de clientes satisfechos y disfrutan de una alta visibilidad del mercado. Su tamaño y su fortaleza financiera les permiten seguir siendo viables en una economía desafiante.</a:t>
            </a: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20s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Aquí tenemos un ejemplo del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dónde se presentan a proveedores de tecnologías de BI y data Discovery.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fue ubicado como líder durante 5 años consecutivos desde 2013 hasta el último informe que data de febrero 2017. Esta imagen pertenece al informe del año 2015, dónde vemos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mejor ubicado.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esta imagen perteneciente al año 2016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ha disminuido su capacidad de ejecución pero ha incrementado su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decíamos ,implementar nuevas ideas implica reestructurar la organización en varios aspectos hasta que volvamos al nivel deseado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59272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por último el informe más reciente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donde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nuevamente es líder y ha incrementado tanto su capacidad de ejecución como la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45s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2483179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Incluso sin mucho conocimiento técnico pueden analizar esos datos a través de nuestra interfaz de arrastrar y soltar. Cualquier persona puede hacer preguntas a sus datos y contestarlas a una gran velocidad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y comunica ideas complejas de manera sencilla.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Qué mas podemos decir para recalcar que es utilizable por cualquier persona?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mencionó muchas cualidades pero también podemos enfatizar que para consumir información desde la base de datos no es necesario crear ni siquiera una consulta SQL, ya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realiza esta tarea por nosotros, a no ser que optemos por construirlas nosotros mismos, que también es posible.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En esta imagen queremos enfatizar que </a:t>
            </a:r>
            <a:r>
              <a:rPr lang="es-PY" dirty="0" err="1"/>
              <a:t>tableau</a:t>
            </a:r>
            <a:r>
              <a:rPr lang="es-PY" dirty="0"/>
              <a:t>, como muchas otras aplicaciones modernas es </a:t>
            </a:r>
            <a:r>
              <a:rPr lang="es-PY" dirty="0" err="1"/>
              <a:t>multi</a:t>
            </a:r>
            <a:r>
              <a:rPr lang="es-PY" dirty="0"/>
              <a:t> plataforma y accesible desde cualquier dispositivo con acceso a internet.</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23</a:t>
            </a:fld>
            <a:endParaRPr lang="en-US"/>
          </a:p>
        </p:txBody>
      </p:sp>
    </p:spTree>
    <p:extLst>
      <p:ext uri="{BB962C8B-B14F-4D97-AF65-F5344CB8AC3E}">
        <p14:creationId xmlns:p14="http://schemas.microsoft.com/office/powerpoint/2010/main" val="3694513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También los </a:t>
            </a:r>
            <a:r>
              <a:rPr lang="es-PY" dirty="0" err="1"/>
              <a:t>dashboards</a:t>
            </a:r>
            <a:r>
              <a:rPr lang="es-PY" dirty="0"/>
              <a:t> generados se pueden agregar a cualquier aplicación ya existente en las organizaciones.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397114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Como mencionó </a:t>
            </a:r>
            <a:r>
              <a:rPr lang="es-PY" dirty="0" err="1"/>
              <a:t>Garnter</a:t>
            </a:r>
            <a:r>
              <a:rPr lang="es-PY" dirty="0"/>
              <a:t>, </a:t>
            </a:r>
            <a:r>
              <a:rPr lang="es-PY" dirty="0" err="1"/>
              <a:t>tableau</a:t>
            </a:r>
            <a:r>
              <a:rPr lang="es-PY" dirty="0"/>
              <a:t> puede conectarse a casi cualquier fuente de datos, ya sean relacionales o no relacionales, estructuradas o no estructuradas. Por ejemplo, uno puede extraer datos de Facebook que no están almacenados en una base de datos tradicional y analizarlos en </a:t>
            </a:r>
            <a:r>
              <a:rPr lang="es-PY" dirty="0" err="1"/>
              <a:t>tableau</a:t>
            </a:r>
            <a:r>
              <a:rPr lang="es-PY" dirty="0"/>
              <a:t>.</a:t>
            </a:r>
          </a:p>
          <a:p>
            <a:endParaRPr lang="es-PY" dirty="0"/>
          </a:p>
          <a:p>
            <a:r>
              <a:rPr lang="es-PY" dirty="0"/>
              <a:t>30s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25</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 información es considerada como uno de los recursos más importantes en una organización y en base a esta se puede obtener conocimiento que podría ayudar a lograr mayores beneficios.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Actualmente una gran parte de las organizaciones no logran comprender en su totalidad los datos que generan. Al no aprovechar a lo máximo esos datos se desperdician nuevas oportunidades, lo cual podría impactar negativamente en la organización.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el primero gráfico analizaremos la relación entre el crecimiento de la población y el de los clientes de la ande. Para esto se comparan las diferencias de valores entre un año y su año anterior. </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Si se fijan, el crecimiento de la población entre el año 2001 y 2002 hubo un crecimiento del 1.8%, de igual manera entre el año 2005 y 2006 de nuevo vemos un crecimiento del 1.7 %, lo que nos ayuda a entender el por qué el gráfico dibuja una línea casi recta.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De este gráfico podemos decir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Observando la tasa de crecimiento de la población, vemos que no hay mucha diferencia en porcentaje anual entre estos valores y por eso la línea es casi recta.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Y si observamos la tasa de crecimiento de los clientes, nos damos cuenta que el comportamiento no es muy constante, a diferencia con el de la población.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Este tipo de visualización nos podría ayudar a entender la relación entre el crecimiento de los clientes y el de la población.</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242373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y de información </a:t>
            </a:r>
            <a:r>
              <a:rPr lang="es-PY" sz="1200" b="0" i="0" kern="1200">
                <a:solidFill>
                  <a:schemeClr val="tx1"/>
                </a:solidFill>
                <a:effectLst/>
                <a:latin typeface="+mn-lt"/>
                <a:ea typeface="+mn-ea"/>
                <a:cs typeface="+mn-cs"/>
              </a:rPr>
              <a:t>a conocimiento.</a:t>
            </a:r>
            <a:endParaRPr lang="es-PY" sz="1200" b="0" i="0" kern="1200" dirty="0">
              <a:solidFill>
                <a:schemeClr val="tx1"/>
              </a:solidFill>
              <a:effectLst/>
              <a:latin typeface="+mn-lt"/>
              <a:ea typeface="+mn-ea"/>
              <a:cs typeface="+mn-cs"/>
            </a:endParaRP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10-04-2017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10-04-2017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10-04-2017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10-04-2017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10-04-2017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10-04-2017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10-04-2017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10-04-2017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10-04-2017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10-04-2017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10-04-2017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10-04-2017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10-04-2017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10-04-2017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6" y="662535"/>
            <a:ext cx="9435387" cy="693500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81184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l.tblsft.com/sites/default/files/mq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527048" y="950976"/>
            <a:ext cx="6979544" cy="67358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2017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14221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42"/>
            <a:ext cx="10235776" cy="771661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9" name="Rectangle 18"/>
          <p:cNvSpPr/>
          <p:nvPr/>
        </p:nvSpPr>
        <p:spPr>
          <a:xfrm rot="5400000">
            <a:off x="-7946678" y="-2314428"/>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497471" y="246268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497471" y="2806958"/>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7" name="TextBox 26"/>
          <p:cNvSpPr txBox="1"/>
          <p:nvPr/>
        </p:nvSpPr>
        <p:spPr>
          <a:xfrm>
            <a:off x="-3497471" y="3167168"/>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18" name="TextBox 17"/>
          <p:cNvSpPr txBox="1"/>
          <p:nvPr/>
        </p:nvSpPr>
        <p:spPr>
          <a:xfrm>
            <a:off x="-3497471" y="3498785"/>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19" name="Rectangle 18"/>
          <p:cNvSpPr/>
          <p:nvPr/>
        </p:nvSpPr>
        <p:spPr>
          <a:xfrm rot="5400000">
            <a:off x="-13132330" y="-2704947"/>
            <a:ext cx="1977401" cy="1006475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19" name="TextBox 18"/>
          <p:cNvSpPr txBox="1"/>
          <p:nvPr/>
        </p:nvSpPr>
        <p:spPr>
          <a:xfrm>
            <a:off x="-3962420" y="1861190"/>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0" name="TextBox 19"/>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1" name="TextBox 20"/>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2"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06698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Rectangle 23"/>
          <p:cNvSpPr/>
          <p:nvPr/>
        </p:nvSpPr>
        <p:spPr>
          <a:xfrm rot="5400000">
            <a:off x="-7545402" y="-490914"/>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1" name="TextBox 20"/>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2" name="TextBox 2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3" name="Elipse 15"/>
          <p:cNvSpPr/>
          <p:nvPr/>
        </p:nvSpPr>
        <p:spPr>
          <a:xfrm>
            <a:off x="1065776"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20"/>
          <p:cNvSpPr/>
          <p:nvPr/>
        </p:nvSpPr>
        <p:spPr>
          <a:xfrm>
            <a:off x="1065776"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678295"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20"/>
          <p:cNvSpPr/>
          <p:nvPr/>
        </p:nvSpPr>
        <p:spPr>
          <a:xfrm>
            <a:off x="1678295" y="265617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1" name="TextBox 30"/>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32" name="TextBox 3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35"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2" name="TextBox 31"/>
          <p:cNvSpPr txBox="1"/>
          <p:nvPr/>
        </p:nvSpPr>
        <p:spPr>
          <a:xfrm>
            <a:off x="5656148" y="1869514"/>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4"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TextBox 29"/>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33" name="TextBox 32"/>
          <p:cNvSpPr txBox="1"/>
          <p:nvPr/>
        </p:nvSpPr>
        <p:spPr>
          <a:xfrm>
            <a:off x="-3244526" y="4542491"/>
            <a:ext cx="291069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Tree>
    <p:extLst>
      <p:ext uri="{BB962C8B-B14F-4D97-AF65-F5344CB8AC3E}">
        <p14:creationId xmlns:p14="http://schemas.microsoft.com/office/powerpoint/2010/main" val="344032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1" y="4281234"/>
            <a:ext cx="2913855"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301238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
        <p:nvSpPr>
          <p:cNvPr id="24" name="TextBox 23"/>
          <p:cNvSpPr txBox="1"/>
          <p:nvPr/>
        </p:nvSpPr>
        <p:spPr>
          <a:xfrm>
            <a:off x="1487047" y="4416253"/>
            <a:ext cx="301238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1.388.616</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
        <p:nvSpPr>
          <p:cNvPr id="38" name="TextBox 37"/>
          <p:cNvSpPr txBox="1"/>
          <p:nvPr/>
        </p:nvSpPr>
        <p:spPr>
          <a:xfrm>
            <a:off x="1487046" y="4180591"/>
            <a:ext cx="2968839"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1.388.616</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9100</Words>
  <Application>Microsoft Office PowerPoint</Application>
  <PresentationFormat>Custom</PresentationFormat>
  <Paragraphs>627</Paragraphs>
  <Slides>59</Slides>
  <Notes>58</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59</vt:i4>
      </vt:variant>
    </vt:vector>
  </HeadingPairs>
  <TitlesOfParts>
    <vt:vector size="83"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2017-04-10T08:17:31Z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